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Stine" initials="KS" lastIdx="1" clrIdx="0">
    <p:extLst>
      <p:ext uri="{19B8F6BF-5375-455C-9EA6-DF929625EA0E}">
        <p15:presenceInfo xmlns:p15="http://schemas.microsoft.com/office/powerpoint/2012/main" userId="S::kstine@kraftpower.com::89ce5fb8-17fa-4985-bf71-4242e655f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0A7CB-ACD2-4A0B-83E7-AC6E560F524D}" v="163" dt="2021-04-16T18:35:42.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3368-74C3-4EC4-AAD0-433CF889B6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E28F65-F914-479D-AAAF-6CF2EA856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74F153-D60F-4BE1-A152-C02C163CDF46}"/>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5" name="Footer Placeholder 4">
            <a:extLst>
              <a:ext uri="{FF2B5EF4-FFF2-40B4-BE49-F238E27FC236}">
                <a16:creationId xmlns:a16="http://schemas.microsoft.com/office/drawing/2014/main" id="{8BF4C077-73F7-4A38-A425-B9B5C43D9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DDCA7-BA93-425D-8A76-C4DE5E20CC7C}"/>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204199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70C-5340-4CFB-B5A9-0189882ECF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9DAF16-8682-48FF-B3D9-43F23408A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D3385-D378-4A1D-8E56-49568EA4F789}"/>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5" name="Footer Placeholder 4">
            <a:extLst>
              <a:ext uri="{FF2B5EF4-FFF2-40B4-BE49-F238E27FC236}">
                <a16:creationId xmlns:a16="http://schemas.microsoft.com/office/drawing/2014/main" id="{A318E6BF-92D6-4480-8191-CB2759AF4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2AC93-3413-451D-BA54-C1D45757721C}"/>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40188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6088C-2C37-40F9-BF22-405D2D2126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16EBF9-96C5-4242-A953-F1C1B335E2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FF2B7-836F-4B89-8F4B-C833AD2ACECA}"/>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5" name="Footer Placeholder 4">
            <a:extLst>
              <a:ext uri="{FF2B5EF4-FFF2-40B4-BE49-F238E27FC236}">
                <a16:creationId xmlns:a16="http://schemas.microsoft.com/office/drawing/2014/main" id="{504DFBB3-4EEA-486E-9400-46175751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49D78-5748-401B-AA50-FC072E67C861}"/>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266436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4954-FD0F-452D-8375-834C7BD9A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975CB-4811-46E6-B686-783412536C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A1495-B7B6-435C-9D33-A335308F58B9}"/>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5" name="Footer Placeholder 4">
            <a:extLst>
              <a:ext uri="{FF2B5EF4-FFF2-40B4-BE49-F238E27FC236}">
                <a16:creationId xmlns:a16="http://schemas.microsoft.com/office/drawing/2014/main" id="{B92CAC12-4D32-4EC0-81A8-396272570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20479-C1CE-4A25-B31E-E7623780BA50}"/>
              </a:ext>
            </a:extLst>
          </p:cNvPr>
          <p:cNvSpPr>
            <a:spLocks noGrp="1"/>
          </p:cNvSpPr>
          <p:nvPr>
            <p:ph type="sldNum" sz="quarter" idx="12"/>
          </p:nvPr>
        </p:nvSpPr>
        <p:spPr/>
        <p:txBody>
          <a:bodyPr/>
          <a:lstStyle/>
          <a:p>
            <a:fld id="{15221F31-36B6-4F7E-BBEA-281EC65A6F77}" type="slidenum">
              <a:rPr lang="en-US" smtClean="0"/>
              <a:t>‹#›</a:t>
            </a:fld>
            <a:endParaRPr lang="en-US"/>
          </a:p>
        </p:txBody>
      </p:sp>
      <p:pic>
        <p:nvPicPr>
          <p:cNvPr id="8" name="Picture 7">
            <a:extLst>
              <a:ext uri="{FF2B5EF4-FFF2-40B4-BE49-F238E27FC236}">
                <a16:creationId xmlns:a16="http://schemas.microsoft.com/office/drawing/2014/main" id="{787FDF0A-4360-48B4-9716-BE0E1C3333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Tree>
    <p:extLst>
      <p:ext uri="{BB962C8B-B14F-4D97-AF65-F5344CB8AC3E}">
        <p14:creationId xmlns:p14="http://schemas.microsoft.com/office/powerpoint/2010/main" val="126352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3399-D497-4BB4-8ABF-C38E33B15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8CCD1-896B-418E-9B46-18ED212CC7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3A65A-C556-4B6B-B31E-728D66DAF08C}"/>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5" name="Footer Placeholder 4">
            <a:extLst>
              <a:ext uri="{FF2B5EF4-FFF2-40B4-BE49-F238E27FC236}">
                <a16:creationId xmlns:a16="http://schemas.microsoft.com/office/drawing/2014/main" id="{A82145C9-635B-4291-90CC-2431C334A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FE338-2DC0-42EF-A282-AAFC12A33527}"/>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176661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A872-0A61-41AD-95E1-028A9DEEE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0A000-1278-4D2A-8ABA-15A3812501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F1045-7947-4EE8-8F0B-C566AD22F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9B487C-7EDA-4524-978D-FE66EB6F1724}"/>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6" name="Footer Placeholder 5">
            <a:extLst>
              <a:ext uri="{FF2B5EF4-FFF2-40B4-BE49-F238E27FC236}">
                <a16:creationId xmlns:a16="http://schemas.microsoft.com/office/drawing/2014/main" id="{CDDB0345-2847-4C15-B188-AB91AD0E8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3D240-8450-4914-9E8B-32F9880B61E8}"/>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277697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F9AC-7F37-40E0-8782-E7E66148E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E1748-1D1D-4097-A063-84ABF1350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C420D-F3CB-43CC-B86C-BA59043788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CD624C-9BA4-452C-9849-9DFCAD344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957291-10FE-40FE-A114-D035437CD0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FC6E40-353A-49FA-A836-5F425D3C27E2}"/>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8" name="Footer Placeholder 7">
            <a:extLst>
              <a:ext uri="{FF2B5EF4-FFF2-40B4-BE49-F238E27FC236}">
                <a16:creationId xmlns:a16="http://schemas.microsoft.com/office/drawing/2014/main" id="{667092B2-B2C7-497F-BFE6-6B162CB62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36D084-8DD2-4013-BB81-0A08C824E652}"/>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6980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A3F7-0E7E-41E0-8BAE-7EE3D0065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96EEA-11E1-416C-99ED-63C876C93095}"/>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4" name="Footer Placeholder 3">
            <a:extLst>
              <a:ext uri="{FF2B5EF4-FFF2-40B4-BE49-F238E27FC236}">
                <a16:creationId xmlns:a16="http://schemas.microsoft.com/office/drawing/2014/main" id="{7C7AA9D8-5374-4A57-B0BD-D599A36BE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E55338-CDAE-444C-8575-F983085A7A5B}"/>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142909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2BC79-C958-401E-A34F-1C5358BAEAAF}"/>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3" name="Footer Placeholder 2">
            <a:extLst>
              <a:ext uri="{FF2B5EF4-FFF2-40B4-BE49-F238E27FC236}">
                <a16:creationId xmlns:a16="http://schemas.microsoft.com/office/drawing/2014/main" id="{140638B7-D8B6-448B-B34B-E0EEF0FB5C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481058-433E-4B70-8787-3D65799313B1}"/>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11228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478F-53AC-4617-9350-A6322D02B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26615-4885-473F-80BE-7339BE19B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E3643C-CF13-426A-9E8F-1F4ED3BD9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D8729-DDFC-4DEF-9DAA-D72FDD10C026}"/>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6" name="Footer Placeholder 5">
            <a:extLst>
              <a:ext uri="{FF2B5EF4-FFF2-40B4-BE49-F238E27FC236}">
                <a16:creationId xmlns:a16="http://schemas.microsoft.com/office/drawing/2014/main" id="{53418280-E9C9-4F5E-B410-64829549A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B5919-F578-4383-A0F2-296546B16F2E}"/>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391189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BA46-6A4F-4402-8845-8185A8A82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48963-4059-4CF9-933A-E001228D25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6604A0-0BAF-431C-94DB-B484DD86E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04C7D-3661-4F27-98EC-EBA4F989DD64}"/>
              </a:ext>
            </a:extLst>
          </p:cNvPr>
          <p:cNvSpPr>
            <a:spLocks noGrp="1"/>
          </p:cNvSpPr>
          <p:nvPr>
            <p:ph type="dt" sz="half" idx="10"/>
          </p:nvPr>
        </p:nvSpPr>
        <p:spPr/>
        <p:txBody>
          <a:bodyPr/>
          <a:lstStyle/>
          <a:p>
            <a:fld id="{8E8BAB0B-4E63-4513-9ED5-740DCD1A5604}" type="datetimeFigureOut">
              <a:rPr lang="en-US" smtClean="0"/>
              <a:t>4/16/2021</a:t>
            </a:fld>
            <a:endParaRPr lang="en-US"/>
          </a:p>
        </p:txBody>
      </p:sp>
      <p:sp>
        <p:nvSpPr>
          <p:cNvPr id="6" name="Footer Placeholder 5">
            <a:extLst>
              <a:ext uri="{FF2B5EF4-FFF2-40B4-BE49-F238E27FC236}">
                <a16:creationId xmlns:a16="http://schemas.microsoft.com/office/drawing/2014/main" id="{4EF1FD0F-7F20-4633-8EB6-EA1B458CD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1752A-C5DF-4262-9D28-173289B2AA2D}"/>
              </a:ext>
            </a:extLst>
          </p:cNvPr>
          <p:cNvSpPr>
            <a:spLocks noGrp="1"/>
          </p:cNvSpPr>
          <p:nvPr>
            <p:ph type="sldNum" sz="quarter" idx="12"/>
          </p:nvPr>
        </p:nvSpPr>
        <p:spPr/>
        <p:txBody>
          <a:bodyPr/>
          <a:lstStyle/>
          <a:p>
            <a:fld id="{15221F31-36B6-4F7E-BBEA-281EC65A6F77}" type="slidenum">
              <a:rPr lang="en-US" smtClean="0"/>
              <a:t>‹#›</a:t>
            </a:fld>
            <a:endParaRPr lang="en-US"/>
          </a:p>
        </p:txBody>
      </p:sp>
    </p:spTree>
    <p:extLst>
      <p:ext uri="{BB962C8B-B14F-4D97-AF65-F5344CB8AC3E}">
        <p14:creationId xmlns:p14="http://schemas.microsoft.com/office/powerpoint/2010/main" val="103575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62531-5A8D-46F1-BC42-D85769DB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4785B5-713E-4343-9C38-5436F8E90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76AD3-58C5-426E-9FC2-7D1C8CF66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BAB0B-4E63-4513-9ED5-740DCD1A5604}" type="datetimeFigureOut">
              <a:rPr lang="en-US" smtClean="0"/>
              <a:t>4/16/2021</a:t>
            </a:fld>
            <a:endParaRPr lang="en-US"/>
          </a:p>
        </p:txBody>
      </p:sp>
      <p:sp>
        <p:nvSpPr>
          <p:cNvPr id="5" name="Footer Placeholder 4">
            <a:extLst>
              <a:ext uri="{FF2B5EF4-FFF2-40B4-BE49-F238E27FC236}">
                <a16:creationId xmlns:a16="http://schemas.microsoft.com/office/drawing/2014/main" id="{C3F81C87-CD62-443F-AB47-1C82D80D9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11B3A3-66E2-4556-89F6-E37BE1F6F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21F31-36B6-4F7E-BBEA-281EC65A6F77}" type="slidenum">
              <a:rPr lang="en-US" smtClean="0"/>
              <a:t>‹#›</a:t>
            </a:fld>
            <a:endParaRPr lang="en-US"/>
          </a:p>
        </p:txBody>
      </p:sp>
    </p:spTree>
    <p:extLst>
      <p:ext uri="{BB962C8B-B14F-4D97-AF65-F5344CB8AC3E}">
        <p14:creationId xmlns:p14="http://schemas.microsoft.com/office/powerpoint/2010/main" val="341002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2CCE-CA3F-451A-8E0A-A53E1305DBD4}"/>
              </a:ext>
            </a:extLst>
          </p:cNvPr>
          <p:cNvSpPr>
            <a:spLocks noGrp="1"/>
          </p:cNvSpPr>
          <p:nvPr>
            <p:ph type="ctrTitle"/>
          </p:nvPr>
        </p:nvSpPr>
        <p:spPr>
          <a:xfrm>
            <a:off x="1524000" y="1838959"/>
            <a:ext cx="9144000" cy="1671003"/>
          </a:xfrm>
        </p:spPr>
        <p:txBody>
          <a:bodyPr>
            <a:normAutofit fontScale="90000"/>
          </a:bodyPr>
          <a:lstStyle/>
          <a:p>
            <a:r>
              <a:rPr lang="en-US" dirty="0"/>
              <a:t>Custom Power Solutions</a:t>
            </a:r>
            <a:br>
              <a:rPr lang="en-US" dirty="0"/>
            </a:br>
            <a:r>
              <a:rPr lang="en-US" dirty="0"/>
              <a:t>from</a:t>
            </a:r>
          </a:p>
        </p:txBody>
      </p:sp>
      <p:pic>
        <p:nvPicPr>
          <p:cNvPr id="5" name="Picture 4">
            <a:extLst>
              <a:ext uri="{FF2B5EF4-FFF2-40B4-BE49-F238E27FC236}">
                <a16:creationId xmlns:a16="http://schemas.microsoft.com/office/drawing/2014/main" id="{AC950472-7B20-45D2-AB00-FF64368F39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978" y="3611616"/>
            <a:ext cx="7260044" cy="848623"/>
          </a:xfrm>
          <a:prstGeom prst="rect">
            <a:avLst/>
          </a:prstGeom>
        </p:spPr>
      </p:pic>
    </p:spTree>
    <p:extLst>
      <p:ext uri="{BB962C8B-B14F-4D97-AF65-F5344CB8AC3E}">
        <p14:creationId xmlns:p14="http://schemas.microsoft.com/office/powerpoint/2010/main" val="127818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EE37E65F-F625-4D9B-ACC3-BC3CDC9E5B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17510" y="3831500"/>
            <a:ext cx="2038191" cy="20381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5243DD-B7C1-4E6A-89C8-B72F24611CD5}"/>
              </a:ext>
            </a:extLst>
          </p:cNvPr>
          <p:cNvSpPr>
            <a:spLocks noGrp="1"/>
          </p:cNvSpPr>
          <p:nvPr>
            <p:ph type="title"/>
          </p:nvPr>
        </p:nvSpPr>
        <p:spPr/>
        <p:txBody>
          <a:bodyPr/>
          <a:lstStyle/>
          <a:p>
            <a:pPr algn="ctr"/>
            <a:r>
              <a:rPr lang="en-US" b="1" dirty="0"/>
              <a:t>How It Works</a:t>
            </a:r>
          </a:p>
        </p:txBody>
      </p:sp>
      <p:sp>
        <p:nvSpPr>
          <p:cNvPr id="3" name="Content Placeholder 2">
            <a:extLst>
              <a:ext uri="{FF2B5EF4-FFF2-40B4-BE49-F238E27FC236}">
                <a16:creationId xmlns:a16="http://schemas.microsoft.com/office/drawing/2014/main" id="{C485DEE5-B16A-4C53-9C9D-A53B4AB57D2D}"/>
              </a:ext>
            </a:extLst>
          </p:cNvPr>
          <p:cNvSpPr>
            <a:spLocks noGrp="1"/>
          </p:cNvSpPr>
          <p:nvPr>
            <p:ph sz="half" idx="1"/>
          </p:nvPr>
        </p:nvSpPr>
        <p:spPr>
          <a:xfrm>
            <a:off x="838200" y="1825626"/>
            <a:ext cx="5181600" cy="2794000"/>
          </a:xfrm>
        </p:spPr>
        <p:txBody>
          <a:bodyPr/>
          <a:lstStyle/>
          <a:p>
            <a:pPr marL="0" indent="0" algn="l">
              <a:buNone/>
            </a:pPr>
            <a:r>
              <a:rPr lang="en-US" dirty="0"/>
              <a:t>By combining products from multiple leading manufacturers, and leveraging the expertise of our in-house application engineers, Kraft Power finds a one-vendor solution to even the most complex power needs.</a:t>
            </a:r>
            <a:endParaRPr lang="en-US" sz="1800" b="0" i="0" u="none" strike="noStrike" baseline="0" dirty="0">
              <a:latin typeface="Montserrat Medium" panose="00000600000000000000" pitchFamily="50" charset="0"/>
            </a:endParaRPr>
          </a:p>
        </p:txBody>
      </p:sp>
      <p:pic>
        <p:nvPicPr>
          <p:cNvPr id="1026" name="Picture 2">
            <a:extLst>
              <a:ext uri="{FF2B5EF4-FFF2-40B4-BE49-F238E27FC236}">
                <a16:creationId xmlns:a16="http://schemas.microsoft.com/office/drawing/2014/main" id="{142BDCD6-1401-444E-9ADD-7B19F50586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6905" y="1393984"/>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C9B9EF-3558-4E2C-BA34-4A35F62870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6905" y="2967197"/>
            <a:ext cx="1652429" cy="1652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202ED46-441D-4EC4-8FF0-A73BF89E9C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86905" y="2691607"/>
            <a:ext cx="1439817" cy="551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5807E56-5955-4FC2-B289-9495001944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50827" y="1022985"/>
            <a:ext cx="2046922" cy="20469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46DDA87-65F8-4F04-8EDF-9DE24ACD390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60092" y="2662471"/>
            <a:ext cx="1920240" cy="6094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0E2861-42E5-4395-915B-9C88590C7E3A}"/>
              </a:ext>
            </a:extLst>
          </p:cNvPr>
          <p:cNvSpPr txBox="1"/>
          <p:nvPr/>
        </p:nvSpPr>
        <p:spPr>
          <a:xfrm>
            <a:off x="838200" y="4914900"/>
            <a:ext cx="4895850" cy="523220"/>
          </a:xfrm>
          <a:prstGeom prst="rect">
            <a:avLst/>
          </a:prstGeom>
          <a:noFill/>
        </p:spPr>
        <p:txBody>
          <a:bodyPr wrap="square" rtlCol="0">
            <a:spAutoFit/>
          </a:bodyPr>
          <a:lstStyle/>
          <a:p>
            <a:r>
              <a:rPr lang="en-US" sz="2800" dirty="0"/>
              <a:t>Let’s walk through one example.</a:t>
            </a:r>
          </a:p>
        </p:txBody>
      </p:sp>
      <p:pic>
        <p:nvPicPr>
          <p:cNvPr id="10" name="Picture 9" descr="Logo, company name&#10;&#10;Description automatically generated">
            <a:extLst>
              <a:ext uri="{FF2B5EF4-FFF2-40B4-BE49-F238E27FC236}">
                <a16:creationId xmlns:a16="http://schemas.microsoft.com/office/drawing/2014/main" id="{2BA85459-DA77-4752-9EA0-67720EF37E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38850" y="3419296"/>
            <a:ext cx="1858899" cy="824409"/>
          </a:xfrm>
          <a:prstGeom prst="rect">
            <a:avLst/>
          </a:prstGeom>
        </p:spPr>
      </p:pic>
      <p:pic>
        <p:nvPicPr>
          <p:cNvPr id="1038" name="Picture 14">
            <a:extLst>
              <a:ext uri="{FF2B5EF4-FFF2-40B4-BE49-F238E27FC236}">
                <a16:creationId xmlns:a16="http://schemas.microsoft.com/office/drawing/2014/main" id="{1B7CB3D7-EAD8-4837-B380-421FFCF83A8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8068" y="4519296"/>
            <a:ext cx="2046923" cy="513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D04CE55-4EA0-4869-91C3-F8BB69DFF25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53924" y="5155316"/>
            <a:ext cx="1799876" cy="17998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740B5F6A-2839-4E5F-88C6-80A243C9A82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36332" y="5602533"/>
            <a:ext cx="2048659" cy="84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3B8-C334-4952-AB80-59DB9AA08E96}"/>
              </a:ext>
            </a:extLst>
          </p:cNvPr>
          <p:cNvSpPr>
            <a:spLocks noGrp="1"/>
          </p:cNvSpPr>
          <p:nvPr>
            <p:ph type="title"/>
          </p:nvPr>
        </p:nvSpPr>
        <p:spPr>
          <a:xfrm>
            <a:off x="839788" y="987425"/>
            <a:ext cx="3932237" cy="657225"/>
          </a:xfrm>
        </p:spPr>
        <p:txBody>
          <a:bodyPr/>
          <a:lstStyle/>
          <a:p>
            <a:r>
              <a:rPr lang="en-US"/>
              <a:t>Initial Consultation</a:t>
            </a:r>
            <a:endParaRPr lang="en-US" dirty="0"/>
          </a:p>
        </p:txBody>
      </p:sp>
      <p:pic>
        <p:nvPicPr>
          <p:cNvPr id="6" name="Content Placeholder 5">
            <a:extLst>
              <a:ext uri="{FF2B5EF4-FFF2-40B4-BE49-F238E27FC236}">
                <a16:creationId xmlns:a16="http://schemas.microsoft.com/office/drawing/2014/main" id="{D452EE9A-D004-4761-B869-7C2D6F8F0A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72148" y="1339833"/>
            <a:ext cx="6462115" cy="4529155"/>
          </a:xfrm>
        </p:spPr>
      </p:pic>
      <p:sp>
        <p:nvSpPr>
          <p:cNvPr id="4" name="Text Placeholder 3">
            <a:extLst>
              <a:ext uri="{FF2B5EF4-FFF2-40B4-BE49-F238E27FC236}">
                <a16:creationId xmlns:a16="http://schemas.microsoft.com/office/drawing/2014/main" id="{110AAEA0-7DEB-490F-8385-57B09F53114C}"/>
              </a:ext>
            </a:extLst>
          </p:cNvPr>
          <p:cNvSpPr>
            <a:spLocks noGrp="1"/>
          </p:cNvSpPr>
          <p:nvPr>
            <p:ph type="body" sz="half" idx="2"/>
          </p:nvPr>
        </p:nvSpPr>
        <p:spPr>
          <a:xfrm>
            <a:off x="839788" y="2057400"/>
            <a:ext cx="3932237" cy="1762125"/>
          </a:xfrm>
        </p:spPr>
        <p:txBody>
          <a:bodyPr>
            <a:normAutofit/>
          </a:bodyPr>
          <a:lstStyle/>
          <a:p>
            <a:r>
              <a:rPr lang="en-US" sz="2000" dirty="0"/>
              <a:t>Working closely with the customer and our in-house engineers, Kraft Power’s knowledgeable sales team defines the scope of each project and develops a design plan to meet their specific power requirements.</a:t>
            </a:r>
          </a:p>
        </p:txBody>
      </p:sp>
      <p:sp>
        <p:nvSpPr>
          <p:cNvPr id="12" name="Text Placeholder 3">
            <a:extLst>
              <a:ext uri="{FF2B5EF4-FFF2-40B4-BE49-F238E27FC236}">
                <a16:creationId xmlns:a16="http://schemas.microsoft.com/office/drawing/2014/main" id="{3B6D0BAD-4C47-4EA1-A61A-1188DF8B8801}"/>
              </a:ext>
            </a:extLst>
          </p:cNvPr>
          <p:cNvSpPr txBox="1">
            <a:spLocks/>
          </p:cNvSpPr>
          <p:nvPr/>
        </p:nvSpPr>
        <p:spPr>
          <a:xfrm>
            <a:off x="839788" y="4106863"/>
            <a:ext cx="3932237" cy="1762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i="1" dirty="0"/>
              <a:t>A manufacturer of rock crushing equipment came to Kraft Power because they needed a power source for all of their hydraulics. In addition to a PTO, rock crusher applications require several additional hydraulic pumps.</a:t>
            </a:r>
          </a:p>
        </p:txBody>
      </p:sp>
      <p:pic>
        <p:nvPicPr>
          <p:cNvPr id="16" name="Picture 15">
            <a:extLst>
              <a:ext uri="{FF2B5EF4-FFF2-40B4-BE49-F238E27FC236}">
                <a16:creationId xmlns:a16="http://schemas.microsoft.com/office/drawing/2014/main" id="{89F87062-12A2-4843-817C-FC032318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Tree>
    <p:extLst>
      <p:ext uri="{BB962C8B-B14F-4D97-AF65-F5344CB8AC3E}">
        <p14:creationId xmlns:p14="http://schemas.microsoft.com/office/powerpoint/2010/main" val="27152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3B8-C334-4952-AB80-59DB9AA08E96}"/>
              </a:ext>
            </a:extLst>
          </p:cNvPr>
          <p:cNvSpPr>
            <a:spLocks noGrp="1"/>
          </p:cNvSpPr>
          <p:nvPr>
            <p:ph type="title"/>
          </p:nvPr>
        </p:nvSpPr>
        <p:spPr>
          <a:xfrm>
            <a:off x="839788" y="987425"/>
            <a:ext cx="3932237" cy="657225"/>
          </a:xfrm>
        </p:spPr>
        <p:txBody>
          <a:bodyPr>
            <a:normAutofit fontScale="90000"/>
          </a:bodyPr>
          <a:lstStyle/>
          <a:p>
            <a:r>
              <a:rPr lang="en-US" dirty="0"/>
              <a:t>Solution Development and Quoting</a:t>
            </a:r>
          </a:p>
        </p:txBody>
      </p:sp>
      <p:sp>
        <p:nvSpPr>
          <p:cNvPr id="4" name="Text Placeholder 3">
            <a:extLst>
              <a:ext uri="{FF2B5EF4-FFF2-40B4-BE49-F238E27FC236}">
                <a16:creationId xmlns:a16="http://schemas.microsoft.com/office/drawing/2014/main" id="{110AAEA0-7DEB-490F-8385-57B09F53114C}"/>
              </a:ext>
            </a:extLst>
          </p:cNvPr>
          <p:cNvSpPr>
            <a:spLocks noGrp="1"/>
          </p:cNvSpPr>
          <p:nvPr>
            <p:ph type="body" sz="half" idx="2"/>
          </p:nvPr>
        </p:nvSpPr>
        <p:spPr>
          <a:xfrm>
            <a:off x="839788" y="2057400"/>
            <a:ext cx="3932237" cy="1762125"/>
          </a:xfrm>
        </p:spPr>
        <p:txBody>
          <a:bodyPr>
            <a:noAutofit/>
          </a:bodyPr>
          <a:lstStyle/>
          <a:p>
            <a:r>
              <a:rPr lang="en-US" sz="2000" dirty="0"/>
              <a:t>Once the required products are identified, our in-house engineers use 3D design software to ensure proper fitment with the customer’s specific needs. Working with local fabricators, a budgetary price is established.</a:t>
            </a:r>
          </a:p>
        </p:txBody>
      </p:sp>
      <p:sp>
        <p:nvSpPr>
          <p:cNvPr id="12" name="Text Placeholder 3">
            <a:extLst>
              <a:ext uri="{FF2B5EF4-FFF2-40B4-BE49-F238E27FC236}">
                <a16:creationId xmlns:a16="http://schemas.microsoft.com/office/drawing/2014/main" id="{3B6D0BAD-4C47-4EA1-A61A-1188DF8B8801}"/>
              </a:ext>
            </a:extLst>
          </p:cNvPr>
          <p:cNvSpPr txBox="1">
            <a:spLocks/>
          </p:cNvSpPr>
          <p:nvPr/>
        </p:nvSpPr>
        <p:spPr>
          <a:xfrm>
            <a:off x="839788" y="4232275"/>
            <a:ext cx="3932237" cy="1762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i="1" dirty="0"/>
              <a:t>We suggested a complete FPT diesel engine power unit with enclosure, a fluid filled PTO, multiple pump drive, and control panel. Typically, the client would have needed to go to five individual vendors to put this solution together.</a:t>
            </a:r>
            <a:endParaRPr lang="en-US" sz="2000" i="1" dirty="0"/>
          </a:p>
        </p:txBody>
      </p:sp>
      <p:pic>
        <p:nvPicPr>
          <p:cNvPr id="16" name="Picture 15">
            <a:extLst>
              <a:ext uri="{FF2B5EF4-FFF2-40B4-BE49-F238E27FC236}">
                <a16:creationId xmlns:a16="http://schemas.microsoft.com/office/drawing/2014/main" id="{89F87062-12A2-4843-817C-FC03231861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
        <p:nvSpPr>
          <p:cNvPr id="22" name="TextBox 21">
            <a:extLst>
              <a:ext uri="{FF2B5EF4-FFF2-40B4-BE49-F238E27FC236}">
                <a16:creationId xmlns:a16="http://schemas.microsoft.com/office/drawing/2014/main" id="{FC9AD8D9-A8A1-48A0-89BF-B185CF00BCB6}"/>
              </a:ext>
            </a:extLst>
          </p:cNvPr>
          <p:cNvSpPr txBox="1"/>
          <p:nvPr/>
        </p:nvSpPr>
        <p:spPr>
          <a:xfrm>
            <a:off x="7380511" y="1307816"/>
            <a:ext cx="3788229" cy="461665"/>
          </a:xfrm>
          <a:prstGeom prst="rect">
            <a:avLst/>
          </a:prstGeom>
          <a:noFill/>
        </p:spPr>
        <p:txBody>
          <a:bodyPr wrap="square" rtlCol="0">
            <a:spAutoFit/>
          </a:bodyPr>
          <a:lstStyle/>
          <a:p>
            <a:pPr algn="ctr"/>
            <a:r>
              <a:rPr lang="en-US" sz="2400" i="1" dirty="0"/>
              <a:t>FPT</a:t>
            </a:r>
            <a:r>
              <a:rPr lang="en-US" sz="2400" dirty="0"/>
              <a:t> Diesel Engine</a:t>
            </a:r>
          </a:p>
        </p:txBody>
      </p:sp>
      <p:sp>
        <p:nvSpPr>
          <p:cNvPr id="23" name="TextBox 22">
            <a:extLst>
              <a:ext uri="{FF2B5EF4-FFF2-40B4-BE49-F238E27FC236}">
                <a16:creationId xmlns:a16="http://schemas.microsoft.com/office/drawing/2014/main" id="{EEF281D2-66E5-4F84-B34D-405F51B20FE2}"/>
              </a:ext>
            </a:extLst>
          </p:cNvPr>
          <p:cNvSpPr txBox="1"/>
          <p:nvPr/>
        </p:nvSpPr>
        <p:spPr>
          <a:xfrm>
            <a:off x="7258386" y="1707145"/>
            <a:ext cx="4032478" cy="830997"/>
          </a:xfrm>
          <a:prstGeom prst="rect">
            <a:avLst/>
          </a:prstGeom>
          <a:noFill/>
        </p:spPr>
        <p:txBody>
          <a:bodyPr wrap="square" rtlCol="0">
            <a:spAutoFit/>
          </a:bodyPr>
          <a:lstStyle/>
          <a:p>
            <a:pPr algn="ctr"/>
            <a:r>
              <a:rPr lang="en-US" sz="2400" dirty="0"/>
              <a:t>+</a:t>
            </a:r>
            <a:br>
              <a:rPr lang="en-US" sz="2400" dirty="0"/>
            </a:br>
            <a:r>
              <a:rPr lang="en-US" sz="2400" i="1" dirty="0" err="1"/>
              <a:t>Transfluid</a:t>
            </a:r>
            <a:r>
              <a:rPr lang="en-US" sz="2400" dirty="0"/>
              <a:t> PTO and Pump Drive</a:t>
            </a:r>
          </a:p>
        </p:txBody>
      </p:sp>
      <p:sp>
        <p:nvSpPr>
          <p:cNvPr id="24" name="TextBox 23">
            <a:extLst>
              <a:ext uri="{FF2B5EF4-FFF2-40B4-BE49-F238E27FC236}">
                <a16:creationId xmlns:a16="http://schemas.microsoft.com/office/drawing/2014/main" id="{429D6300-988D-44DD-AD27-FDF0D59D3EB7}"/>
              </a:ext>
            </a:extLst>
          </p:cNvPr>
          <p:cNvSpPr txBox="1"/>
          <p:nvPr/>
        </p:nvSpPr>
        <p:spPr>
          <a:xfrm>
            <a:off x="7419977" y="2450340"/>
            <a:ext cx="3788229" cy="830997"/>
          </a:xfrm>
          <a:prstGeom prst="rect">
            <a:avLst/>
          </a:prstGeom>
          <a:noFill/>
        </p:spPr>
        <p:txBody>
          <a:bodyPr wrap="square" rtlCol="0">
            <a:spAutoFit/>
          </a:bodyPr>
          <a:lstStyle/>
          <a:p>
            <a:pPr algn="ctr"/>
            <a:r>
              <a:rPr lang="en-US" sz="2400" dirty="0"/>
              <a:t>+</a:t>
            </a:r>
          </a:p>
          <a:p>
            <a:pPr algn="ctr"/>
            <a:r>
              <a:rPr lang="en-US" sz="2400" i="1" dirty="0"/>
              <a:t>Murphy</a:t>
            </a:r>
            <a:r>
              <a:rPr lang="en-US" sz="2400" dirty="0"/>
              <a:t> Control Panel</a:t>
            </a:r>
          </a:p>
        </p:txBody>
      </p:sp>
      <p:sp>
        <p:nvSpPr>
          <p:cNvPr id="25" name="TextBox 24">
            <a:extLst>
              <a:ext uri="{FF2B5EF4-FFF2-40B4-BE49-F238E27FC236}">
                <a16:creationId xmlns:a16="http://schemas.microsoft.com/office/drawing/2014/main" id="{067E9B45-C9A9-43FC-8B0B-015910A83DBB}"/>
              </a:ext>
            </a:extLst>
          </p:cNvPr>
          <p:cNvSpPr txBox="1"/>
          <p:nvPr/>
        </p:nvSpPr>
        <p:spPr>
          <a:xfrm>
            <a:off x="7319733" y="3219001"/>
            <a:ext cx="4032476" cy="830997"/>
          </a:xfrm>
          <a:prstGeom prst="rect">
            <a:avLst/>
          </a:prstGeom>
          <a:noFill/>
        </p:spPr>
        <p:txBody>
          <a:bodyPr wrap="square" rtlCol="0">
            <a:spAutoFit/>
          </a:bodyPr>
          <a:lstStyle/>
          <a:p>
            <a:pPr algn="ctr"/>
            <a:r>
              <a:rPr lang="en-US" sz="2400" dirty="0"/>
              <a:t>+</a:t>
            </a:r>
          </a:p>
          <a:p>
            <a:pPr algn="ctr"/>
            <a:r>
              <a:rPr lang="en-US" sz="2400" i="1" dirty="0"/>
              <a:t>Kraft Power </a:t>
            </a:r>
            <a:r>
              <a:rPr lang="en-US" sz="2400" dirty="0"/>
              <a:t>Custom Enclosure</a:t>
            </a:r>
          </a:p>
        </p:txBody>
      </p:sp>
      <p:sp>
        <p:nvSpPr>
          <p:cNvPr id="26" name="TextBox 25">
            <a:extLst>
              <a:ext uri="{FF2B5EF4-FFF2-40B4-BE49-F238E27FC236}">
                <a16:creationId xmlns:a16="http://schemas.microsoft.com/office/drawing/2014/main" id="{BF47F69B-02AF-463C-B20E-864C29DBA1DC}"/>
              </a:ext>
            </a:extLst>
          </p:cNvPr>
          <p:cNvSpPr txBox="1"/>
          <p:nvPr/>
        </p:nvSpPr>
        <p:spPr>
          <a:xfrm>
            <a:off x="7563981" y="3962196"/>
            <a:ext cx="3604760" cy="830997"/>
          </a:xfrm>
          <a:prstGeom prst="rect">
            <a:avLst/>
          </a:prstGeom>
          <a:noFill/>
        </p:spPr>
        <p:txBody>
          <a:bodyPr wrap="square" rtlCol="0">
            <a:spAutoFit/>
          </a:bodyPr>
          <a:lstStyle/>
          <a:p>
            <a:pPr algn="ctr"/>
            <a:r>
              <a:rPr lang="en-US" sz="2400" dirty="0"/>
              <a:t>+</a:t>
            </a:r>
            <a:br>
              <a:rPr lang="en-US" sz="2400" dirty="0"/>
            </a:br>
            <a:r>
              <a:rPr lang="en-US" sz="2400" i="1" dirty="0"/>
              <a:t>Kraft Power </a:t>
            </a:r>
            <a:r>
              <a:rPr lang="en-US" sz="2400" dirty="0"/>
              <a:t>Custom Skid</a:t>
            </a:r>
          </a:p>
        </p:txBody>
      </p:sp>
      <p:sp>
        <p:nvSpPr>
          <p:cNvPr id="27" name="TextBox 26">
            <a:extLst>
              <a:ext uri="{FF2B5EF4-FFF2-40B4-BE49-F238E27FC236}">
                <a16:creationId xmlns:a16="http://schemas.microsoft.com/office/drawing/2014/main" id="{06A66B15-8F5E-4A6A-A18A-CBA746B9DBAD}"/>
              </a:ext>
            </a:extLst>
          </p:cNvPr>
          <p:cNvSpPr txBox="1"/>
          <p:nvPr/>
        </p:nvSpPr>
        <p:spPr>
          <a:xfrm>
            <a:off x="7197608" y="4730857"/>
            <a:ext cx="4276725" cy="830997"/>
          </a:xfrm>
          <a:prstGeom prst="rect">
            <a:avLst/>
          </a:prstGeom>
          <a:noFill/>
        </p:spPr>
        <p:txBody>
          <a:bodyPr wrap="square" rtlCol="0">
            <a:spAutoFit/>
          </a:bodyPr>
          <a:lstStyle/>
          <a:p>
            <a:pPr algn="ctr"/>
            <a:r>
              <a:rPr lang="en-US" sz="2400" b="1" dirty="0">
                <a:solidFill>
                  <a:srgbClr val="FF0000"/>
                </a:solidFill>
              </a:rPr>
              <a:t>=</a:t>
            </a:r>
            <a:br>
              <a:rPr lang="en-US" sz="2400" b="1" dirty="0">
                <a:solidFill>
                  <a:srgbClr val="FF0000"/>
                </a:solidFill>
              </a:rPr>
            </a:br>
            <a:r>
              <a:rPr lang="en-US" sz="2400" b="1" dirty="0">
                <a:solidFill>
                  <a:srgbClr val="FF0000"/>
                </a:solidFill>
              </a:rPr>
              <a:t>Total Solution, Single Vendor</a:t>
            </a:r>
          </a:p>
        </p:txBody>
      </p:sp>
    </p:spTree>
    <p:extLst>
      <p:ext uri="{BB962C8B-B14F-4D97-AF65-F5344CB8AC3E}">
        <p14:creationId xmlns:p14="http://schemas.microsoft.com/office/powerpoint/2010/main" val="42552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3B8-C334-4952-AB80-59DB9AA08E96}"/>
              </a:ext>
            </a:extLst>
          </p:cNvPr>
          <p:cNvSpPr>
            <a:spLocks noGrp="1"/>
          </p:cNvSpPr>
          <p:nvPr>
            <p:ph type="title"/>
          </p:nvPr>
        </p:nvSpPr>
        <p:spPr>
          <a:xfrm>
            <a:off x="839788" y="987425"/>
            <a:ext cx="3932237" cy="657225"/>
          </a:xfrm>
        </p:spPr>
        <p:txBody>
          <a:bodyPr>
            <a:normAutofit fontScale="90000"/>
          </a:bodyPr>
          <a:lstStyle/>
          <a:p>
            <a:r>
              <a:rPr lang="en-US" dirty="0"/>
              <a:t>Engineering and </a:t>
            </a:r>
            <a:br>
              <a:rPr lang="en-US" dirty="0"/>
            </a:br>
            <a:r>
              <a:rPr lang="en-US" dirty="0"/>
              <a:t>Product Design</a:t>
            </a:r>
          </a:p>
        </p:txBody>
      </p:sp>
      <p:pic>
        <p:nvPicPr>
          <p:cNvPr id="6" name="Content Placeholder 5">
            <a:extLst>
              <a:ext uri="{FF2B5EF4-FFF2-40B4-BE49-F238E27FC236}">
                <a16:creationId xmlns:a16="http://schemas.microsoft.com/office/drawing/2014/main" id="{D452EE9A-D004-4761-B869-7C2D6F8F0A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601060" y="987425"/>
            <a:ext cx="5661441" cy="4529155"/>
          </a:xfrm>
        </p:spPr>
      </p:pic>
      <p:sp>
        <p:nvSpPr>
          <p:cNvPr id="4" name="Text Placeholder 3">
            <a:extLst>
              <a:ext uri="{FF2B5EF4-FFF2-40B4-BE49-F238E27FC236}">
                <a16:creationId xmlns:a16="http://schemas.microsoft.com/office/drawing/2014/main" id="{110AAEA0-7DEB-490F-8385-57B09F53114C}"/>
              </a:ext>
            </a:extLst>
          </p:cNvPr>
          <p:cNvSpPr>
            <a:spLocks noGrp="1"/>
          </p:cNvSpPr>
          <p:nvPr>
            <p:ph type="body" sz="half" idx="2"/>
          </p:nvPr>
        </p:nvSpPr>
        <p:spPr>
          <a:xfrm>
            <a:off x="839788" y="2057400"/>
            <a:ext cx="3932237" cy="1762125"/>
          </a:xfrm>
        </p:spPr>
        <p:txBody>
          <a:bodyPr>
            <a:normAutofit/>
          </a:bodyPr>
          <a:lstStyle/>
          <a:p>
            <a:r>
              <a:rPr lang="en-US" sz="2000" dirty="0"/>
              <a:t>The customer and our engineering team work together to design the components. Once the design is approved by the customer, final pricing, build, and delivery times are determined.</a:t>
            </a:r>
          </a:p>
        </p:txBody>
      </p:sp>
      <p:sp>
        <p:nvSpPr>
          <p:cNvPr id="12" name="Text Placeholder 3">
            <a:extLst>
              <a:ext uri="{FF2B5EF4-FFF2-40B4-BE49-F238E27FC236}">
                <a16:creationId xmlns:a16="http://schemas.microsoft.com/office/drawing/2014/main" id="{3B6D0BAD-4C47-4EA1-A61A-1188DF8B8801}"/>
              </a:ext>
            </a:extLst>
          </p:cNvPr>
          <p:cNvSpPr txBox="1">
            <a:spLocks/>
          </p:cNvSpPr>
          <p:nvPr/>
        </p:nvSpPr>
        <p:spPr>
          <a:xfrm>
            <a:off x="839788" y="4106863"/>
            <a:ext cx="3932237" cy="1762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i="1" dirty="0"/>
              <a:t>A rendering of the solution developed and designed for this customer. A heavy-duty enclosure was later added to protect the drive system from extreme environmental conditions.</a:t>
            </a:r>
            <a:endParaRPr lang="en-US" sz="2000" i="1" dirty="0"/>
          </a:p>
        </p:txBody>
      </p:sp>
      <p:pic>
        <p:nvPicPr>
          <p:cNvPr id="16" name="Picture 15">
            <a:extLst>
              <a:ext uri="{FF2B5EF4-FFF2-40B4-BE49-F238E27FC236}">
                <a16:creationId xmlns:a16="http://schemas.microsoft.com/office/drawing/2014/main" id="{89F87062-12A2-4843-817C-FC032318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Tree>
    <p:extLst>
      <p:ext uri="{BB962C8B-B14F-4D97-AF65-F5344CB8AC3E}">
        <p14:creationId xmlns:p14="http://schemas.microsoft.com/office/powerpoint/2010/main" val="31115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3B8-C334-4952-AB80-59DB9AA08E96}"/>
              </a:ext>
            </a:extLst>
          </p:cNvPr>
          <p:cNvSpPr>
            <a:spLocks noGrp="1"/>
          </p:cNvSpPr>
          <p:nvPr>
            <p:ph type="title"/>
          </p:nvPr>
        </p:nvSpPr>
        <p:spPr>
          <a:xfrm>
            <a:off x="839788" y="987425"/>
            <a:ext cx="3932237" cy="657225"/>
          </a:xfrm>
        </p:spPr>
        <p:txBody>
          <a:bodyPr>
            <a:normAutofit fontScale="90000"/>
          </a:bodyPr>
          <a:lstStyle/>
          <a:p>
            <a:r>
              <a:rPr lang="en-US" dirty="0"/>
              <a:t>Manufacturing and Assembly</a:t>
            </a:r>
          </a:p>
        </p:txBody>
      </p:sp>
      <p:pic>
        <p:nvPicPr>
          <p:cNvPr id="6" name="Content Placeholder 5">
            <a:extLst>
              <a:ext uri="{FF2B5EF4-FFF2-40B4-BE49-F238E27FC236}">
                <a16:creationId xmlns:a16="http://schemas.microsoft.com/office/drawing/2014/main" id="{D452EE9A-D004-4761-B869-7C2D6F8F0A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601060" y="1531694"/>
            <a:ext cx="5661441" cy="3440617"/>
          </a:xfrm>
        </p:spPr>
      </p:pic>
      <p:sp>
        <p:nvSpPr>
          <p:cNvPr id="4" name="Text Placeholder 3">
            <a:extLst>
              <a:ext uri="{FF2B5EF4-FFF2-40B4-BE49-F238E27FC236}">
                <a16:creationId xmlns:a16="http://schemas.microsoft.com/office/drawing/2014/main" id="{110AAEA0-7DEB-490F-8385-57B09F53114C}"/>
              </a:ext>
            </a:extLst>
          </p:cNvPr>
          <p:cNvSpPr>
            <a:spLocks noGrp="1"/>
          </p:cNvSpPr>
          <p:nvPr>
            <p:ph type="body" sz="half" idx="2"/>
          </p:nvPr>
        </p:nvSpPr>
        <p:spPr>
          <a:xfrm>
            <a:off x="839788" y="2057400"/>
            <a:ext cx="3932237" cy="3080657"/>
          </a:xfrm>
        </p:spPr>
        <p:txBody>
          <a:bodyPr>
            <a:normAutofit/>
          </a:bodyPr>
          <a:lstStyle/>
          <a:p>
            <a:r>
              <a:rPr lang="en-US" sz="2000" dirty="0"/>
              <a:t>The customer and our engineering team work together to design the components. Once the design is approved by the customer, final pricing, build, and delivery times are determined. Final assembly of all systems is performed at Kraft Power’s Ohio location. All components are installed to manufacturer’s specifications.</a:t>
            </a:r>
          </a:p>
        </p:txBody>
      </p:sp>
      <p:pic>
        <p:nvPicPr>
          <p:cNvPr id="16" name="Picture 15">
            <a:extLst>
              <a:ext uri="{FF2B5EF4-FFF2-40B4-BE49-F238E27FC236}">
                <a16:creationId xmlns:a16="http://schemas.microsoft.com/office/drawing/2014/main" id="{89F87062-12A2-4843-817C-FC032318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Tree>
    <p:extLst>
      <p:ext uri="{BB962C8B-B14F-4D97-AF65-F5344CB8AC3E}">
        <p14:creationId xmlns:p14="http://schemas.microsoft.com/office/powerpoint/2010/main" val="246828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3B8-C334-4952-AB80-59DB9AA08E96}"/>
              </a:ext>
            </a:extLst>
          </p:cNvPr>
          <p:cNvSpPr>
            <a:spLocks noGrp="1"/>
          </p:cNvSpPr>
          <p:nvPr>
            <p:ph type="title"/>
          </p:nvPr>
        </p:nvSpPr>
        <p:spPr>
          <a:xfrm>
            <a:off x="839788" y="987425"/>
            <a:ext cx="3932237" cy="657225"/>
          </a:xfrm>
        </p:spPr>
        <p:txBody>
          <a:bodyPr>
            <a:normAutofit/>
          </a:bodyPr>
          <a:lstStyle/>
          <a:p>
            <a:r>
              <a:rPr lang="en-US" dirty="0"/>
              <a:t>Delivery and Testing</a:t>
            </a:r>
          </a:p>
        </p:txBody>
      </p:sp>
      <p:pic>
        <p:nvPicPr>
          <p:cNvPr id="6" name="Content Placeholder 5">
            <a:extLst>
              <a:ext uri="{FF2B5EF4-FFF2-40B4-BE49-F238E27FC236}">
                <a16:creationId xmlns:a16="http://schemas.microsoft.com/office/drawing/2014/main" id="{D452EE9A-D004-4761-B869-7C2D6F8F0A3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537997" y="1320827"/>
            <a:ext cx="6108259" cy="4041034"/>
          </a:xfrm>
        </p:spPr>
      </p:pic>
      <p:sp>
        <p:nvSpPr>
          <p:cNvPr id="4" name="Text Placeholder 3">
            <a:extLst>
              <a:ext uri="{FF2B5EF4-FFF2-40B4-BE49-F238E27FC236}">
                <a16:creationId xmlns:a16="http://schemas.microsoft.com/office/drawing/2014/main" id="{110AAEA0-7DEB-490F-8385-57B09F53114C}"/>
              </a:ext>
            </a:extLst>
          </p:cNvPr>
          <p:cNvSpPr>
            <a:spLocks noGrp="1"/>
          </p:cNvSpPr>
          <p:nvPr>
            <p:ph type="body" sz="half" idx="2"/>
          </p:nvPr>
        </p:nvSpPr>
        <p:spPr>
          <a:xfrm>
            <a:off x="839788" y="2057399"/>
            <a:ext cx="3932237" cy="2177143"/>
          </a:xfrm>
        </p:spPr>
        <p:txBody>
          <a:bodyPr>
            <a:normAutofit lnSpcReduction="10000"/>
          </a:bodyPr>
          <a:lstStyle/>
          <a:p>
            <a:r>
              <a:rPr lang="en-US" sz="2000" dirty="0"/>
              <a:t>The fully-assembled Kraft Power custom solution is shipped to the customer and then fitted onsite. Final adjustments are made, if needed. The completed product is now ready for Kraft Power and the customer to work together to perform in-field testing.</a:t>
            </a:r>
          </a:p>
        </p:txBody>
      </p:sp>
      <p:sp>
        <p:nvSpPr>
          <p:cNvPr id="12" name="Text Placeholder 3">
            <a:extLst>
              <a:ext uri="{FF2B5EF4-FFF2-40B4-BE49-F238E27FC236}">
                <a16:creationId xmlns:a16="http://schemas.microsoft.com/office/drawing/2014/main" id="{3B6D0BAD-4C47-4EA1-A61A-1188DF8B8801}"/>
              </a:ext>
            </a:extLst>
          </p:cNvPr>
          <p:cNvSpPr txBox="1">
            <a:spLocks/>
          </p:cNvSpPr>
          <p:nvPr/>
        </p:nvSpPr>
        <p:spPr>
          <a:xfrm>
            <a:off x="839788" y="4480798"/>
            <a:ext cx="3932237" cy="1762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i="1" dirty="0"/>
              <a:t>The completed enclosed power unit has been delivered to the customer’s facility and fitted onto their rock crusher. Engine and aftertreatment testing was successfully performed to ensure normal operation.</a:t>
            </a:r>
            <a:endParaRPr lang="en-US" sz="2400" i="1" dirty="0"/>
          </a:p>
        </p:txBody>
      </p:sp>
      <p:pic>
        <p:nvPicPr>
          <p:cNvPr id="16" name="Picture 15">
            <a:extLst>
              <a:ext uri="{FF2B5EF4-FFF2-40B4-BE49-F238E27FC236}">
                <a16:creationId xmlns:a16="http://schemas.microsoft.com/office/drawing/2014/main" id="{89F87062-12A2-4843-817C-FC032318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Tree>
    <p:extLst>
      <p:ext uri="{BB962C8B-B14F-4D97-AF65-F5344CB8AC3E}">
        <p14:creationId xmlns:p14="http://schemas.microsoft.com/office/powerpoint/2010/main" val="257763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3B8-C334-4952-AB80-59DB9AA08E96}"/>
              </a:ext>
            </a:extLst>
          </p:cNvPr>
          <p:cNvSpPr>
            <a:spLocks noGrp="1"/>
          </p:cNvSpPr>
          <p:nvPr>
            <p:ph type="title"/>
          </p:nvPr>
        </p:nvSpPr>
        <p:spPr>
          <a:xfrm>
            <a:off x="929499" y="684928"/>
            <a:ext cx="3932237" cy="657225"/>
          </a:xfrm>
        </p:spPr>
        <p:txBody>
          <a:bodyPr>
            <a:normAutofit/>
          </a:bodyPr>
          <a:lstStyle/>
          <a:p>
            <a:r>
              <a:rPr lang="en-US" dirty="0"/>
              <a:t>Looking Ahead</a:t>
            </a:r>
          </a:p>
        </p:txBody>
      </p:sp>
      <p:pic>
        <p:nvPicPr>
          <p:cNvPr id="6" name="Content Placeholder 5">
            <a:extLst>
              <a:ext uri="{FF2B5EF4-FFF2-40B4-BE49-F238E27FC236}">
                <a16:creationId xmlns:a16="http://schemas.microsoft.com/office/drawing/2014/main" id="{D452EE9A-D004-4761-B869-7C2D6F8F0A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926594" y="1247853"/>
            <a:ext cx="5010372" cy="4008299"/>
          </a:xfrm>
        </p:spPr>
      </p:pic>
      <p:sp>
        <p:nvSpPr>
          <p:cNvPr id="4" name="Text Placeholder 3">
            <a:extLst>
              <a:ext uri="{FF2B5EF4-FFF2-40B4-BE49-F238E27FC236}">
                <a16:creationId xmlns:a16="http://schemas.microsoft.com/office/drawing/2014/main" id="{110AAEA0-7DEB-490F-8385-57B09F53114C}"/>
              </a:ext>
            </a:extLst>
          </p:cNvPr>
          <p:cNvSpPr>
            <a:spLocks noGrp="1"/>
          </p:cNvSpPr>
          <p:nvPr>
            <p:ph type="body" sz="half" idx="2"/>
          </p:nvPr>
        </p:nvSpPr>
        <p:spPr>
          <a:xfrm>
            <a:off x="839787" y="1545352"/>
            <a:ext cx="4562529" cy="3232150"/>
          </a:xfrm>
        </p:spPr>
        <p:txBody>
          <a:bodyPr>
            <a:normAutofit/>
          </a:bodyPr>
          <a:lstStyle/>
          <a:p>
            <a:r>
              <a:rPr lang="en-US" sz="2000" dirty="0"/>
              <a:t>The custom-engineered unit has been assembled, and the prototype produced has been approved by the customer for use. It is now ready for mass production to accommodate future projects. By choosing to work with Kraft Power, the customer was able to receive a complete power solution from a single vendor, saving time, reducing administrative and financial costs, and ensuring their business operations were not disrupted.</a:t>
            </a:r>
          </a:p>
        </p:txBody>
      </p:sp>
      <p:sp>
        <p:nvSpPr>
          <p:cNvPr id="12" name="Text Placeholder 3">
            <a:extLst>
              <a:ext uri="{FF2B5EF4-FFF2-40B4-BE49-F238E27FC236}">
                <a16:creationId xmlns:a16="http://schemas.microsoft.com/office/drawing/2014/main" id="{3B6D0BAD-4C47-4EA1-A61A-1188DF8B8801}"/>
              </a:ext>
            </a:extLst>
          </p:cNvPr>
          <p:cNvSpPr txBox="1">
            <a:spLocks/>
          </p:cNvSpPr>
          <p:nvPr/>
        </p:nvSpPr>
        <p:spPr>
          <a:xfrm>
            <a:off x="929498" y="4835742"/>
            <a:ext cx="3932237" cy="1762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i="1" dirty="0"/>
              <a:t>Pictured is this customer’s fully enclosed FPT 515 HP diesel Tier 4 Final engine fitted with </a:t>
            </a:r>
            <a:r>
              <a:rPr lang="en-US" sz="1800" i="1" dirty="0" err="1"/>
              <a:t>Transfluid’s</a:t>
            </a:r>
            <a:r>
              <a:rPr lang="en-US" sz="1800" i="1" dirty="0"/>
              <a:t> MPD18 multiple pump drive, and KPTO21 fluid filled coupling.</a:t>
            </a:r>
            <a:endParaRPr lang="en-US" sz="2800" i="1" dirty="0"/>
          </a:p>
        </p:txBody>
      </p:sp>
      <p:pic>
        <p:nvPicPr>
          <p:cNvPr id="16" name="Picture 15">
            <a:extLst>
              <a:ext uri="{FF2B5EF4-FFF2-40B4-BE49-F238E27FC236}">
                <a16:creationId xmlns:a16="http://schemas.microsoft.com/office/drawing/2014/main" id="{89F87062-12A2-4843-817C-FC032318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637" y="6242923"/>
            <a:ext cx="4276725" cy="499904"/>
          </a:xfrm>
          <a:prstGeom prst="rect">
            <a:avLst/>
          </a:prstGeom>
        </p:spPr>
      </p:pic>
    </p:spTree>
    <p:extLst>
      <p:ext uri="{BB962C8B-B14F-4D97-AF65-F5344CB8AC3E}">
        <p14:creationId xmlns:p14="http://schemas.microsoft.com/office/powerpoint/2010/main" val="32188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2CCE-CA3F-451A-8E0A-A53E1305DBD4}"/>
              </a:ext>
            </a:extLst>
          </p:cNvPr>
          <p:cNvSpPr>
            <a:spLocks noGrp="1"/>
          </p:cNvSpPr>
          <p:nvPr>
            <p:ph type="ctrTitle"/>
          </p:nvPr>
        </p:nvSpPr>
        <p:spPr>
          <a:xfrm>
            <a:off x="1524000" y="1838959"/>
            <a:ext cx="9144000" cy="1671003"/>
          </a:xfrm>
        </p:spPr>
        <p:txBody>
          <a:bodyPr>
            <a:normAutofit fontScale="90000"/>
          </a:bodyPr>
          <a:lstStyle/>
          <a:p>
            <a:r>
              <a:rPr lang="en-US" dirty="0"/>
              <a:t>Questions?</a:t>
            </a:r>
            <a:br>
              <a:rPr lang="en-US" dirty="0"/>
            </a:br>
            <a:endParaRPr lang="en-US" dirty="0"/>
          </a:p>
        </p:txBody>
      </p:sp>
      <p:pic>
        <p:nvPicPr>
          <p:cNvPr id="5" name="Picture 4">
            <a:extLst>
              <a:ext uri="{FF2B5EF4-FFF2-40B4-BE49-F238E27FC236}">
                <a16:creationId xmlns:a16="http://schemas.microsoft.com/office/drawing/2014/main" id="{AC950472-7B20-45D2-AB00-FF64368F39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978" y="3611616"/>
            <a:ext cx="7260044" cy="848623"/>
          </a:xfrm>
          <a:prstGeom prst="rect">
            <a:avLst/>
          </a:prstGeom>
        </p:spPr>
      </p:pic>
    </p:spTree>
    <p:extLst>
      <p:ext uri="{BB962C8B-B14F-4D97-AF65-F5344CB8AC3E}">
        <p14:creationId xmlns:p14="http://schemas.microsoft.com/office/powerpoint/2010/main" val="3591823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4FE404E8CF4E448F2629744B11ECD9" ma:contentTypeVersion="12" ma:contentTypeDescription="Create a new document." ma:contentTypeScope="" ma:versionID="7d597225d43cd3269d0b922e81fc0aa2">
  <xsd:schema xmlns:xsd="http://www.w3.org/2001/XMLSchema" xmlns:xs="http://www.w3.org/2001/XMLSchema" xmlns:p="http://schemas.microsoft.com/office/2006/metadata/properties" xmlns:ns3="398fbf14-9c5e-432e-b010-036a1c4755d4" xmlns:ns4="50b9a272-f91d-4fa8-9d63-82b0b50f6383" targetNamespace="http://schemas.microsoft.com/office/2006/metadata/properties" ma:root="true" ma:fieldsID="f3a2bd92f4aeab3ffb4053cf6690a0cf" ns3:_="" ns4:_="">
    <xsd:import namespace="398fbf14-9c5e-432e-b010-036a1c4755d4"/>
    <xsd:import namespace="50b9a272-f91d-4fa8-9d63-82b0b50f638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fbf14-9c5e-432e-b010-036a1c475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b9a272-f91d-4fa8-9d63-82b0b50f63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7AF27-C256-46F1-8B3A-CAA7AA32A640}">
  <ds:schemaRefs>
    <ds:schemaRef ds:uri="398fbf14-9c5e-432e-b010-036a1c4755d4"/>
    <ds:schemaRef ds:uri="50b9a272-f91d-4fa8-9d63-82b0b50f63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046B8B-9595-442F-8732-6C91FA06E025}">
  <ds:schemaRefs>
    <ds:schemaRef ds:uri="398fbf14-9c5e-432e-b010-036a1c4755d4"/>
    <ds:schemaRef ds:uri="50b9a272-f91d-4fa8-9d63-82b0b50f63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ED1178-31B7-47A0-A7FD-836EBE4423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TotalTime>
  <Words>540</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Montserrat Medium</vt:lpstr>
      <vt:lpstr>Office Theme</vt:lpstr>
      <vt:lpstr>Custom Power Solutions from</vt:lpstr>
      <vt:lpstr>How It Works</vt:lpstr>
      <vt:lpstr>Initial Consultation</vt:lpstr>
      <vt:lpstr>Solution Development and Quoting</vt:lpstr>
      <vt:lpstr>Engineering and  Product Design</vt:lpstr>
      <vt:lpstr>Manufacturing and Assembly</vt:lpstr>
      <vt:lpstr>Delivery and Testing</vt:lpstr>
      <vt:lpstr>Looking Ahead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 Power Solutions from</dc:title>
  <dc:creator>Kristin Stine</dc:creator>
  <cp:lastModifiedBy>Kristin Stine</cp:lastModifiedBy>
  <cp:revision>3</cp:revision>
  <dcterms:created xsi:type="dcterms:W3CDTF">2021-04-16T16:34:19Z</dcterms:created>
  <dcterms:modified xsi:type="dcterms:W3CDTF">2021-04-16T18:41:41Z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0x010100034FE404E8CF4E448F2629744B11ECD9</vt:lpwstr>
  </property>
</Properties>
</file>